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5" r:id="rId10"/>
    <p:sldId id="267" r:id="rId11"/>
    <p:sldId id="268" r:id="rId12"/>
    <p:sldId id="269" r:id="rId13"/>
    <p:sldId id="270" r:id="rId14"/>
    <p:sldId id="26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971995-F3C2-466C-A2C1-B803E90467FA}"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1B7A0-54AB-492D-ACC8-288E70A13D57}" type="slidenum">
              <a:rPr lang="ru-RU" smtClean="0"/>
              <a:t>‹#›</a:t>
            </a:fld>
            <a:endParaRPr lang="ru-RU"/>
          </a:p>
        </p:txBody>
      </p:sp>
    </p:spTree>
    <p:extLst>
      <p:ext uri="{BB962C8B-B14F-4D97-AF65-F5344CB8AC3E}">
        <p14:creationId xmlns:p14="http://schemas.microsoft.com/office/powerpoint/2010/main" val="47610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971995-F3C2-466C-A2C1-B803E90467FA}"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1B7A0-54AB-492D-ACC8-288E70A13D57}" type="slidenum">
              <a:rPr lang="ru-RU" smtClean="0"/>
              <a:t>‹#›</a:t>
            </a:fld>
            <a:endParaRPr lang="ru-RU"/>
          </a:p>
        </p:txBody>
      </p:sp>
    </p:spTree>
    <p:extLst>
      <p:ext uri="{BB962C8B-B14F-4D97-AF65-F5344CB8AC3E}">
        <p14:creationId xmlns:p14="http://schemas.microsoft.com/office/powerpoint/2010/main" val="152431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971995-F3C2-466C-A2C1-B803E90467FA}"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1B7A0-54AB-492D-ACC8-288E70A13D57}" type="slidenum">
              <a:rPr lang="ru-RU" smtClean="0"/>
              <a:t>‹#›</a:t>
            </a:fld>
            <a:endParaRPr lang="ru-RU"/>
          </a:p>
        </p:txBody>
      </p:sp>
    </p:spTree>
    <p:extLst>
      <p:ext uri="{BB962C8B-B14F-4D97-AF65-F5344CB8AC3E}">
        <p14:creationId xmlns:p14="http://schemas.microsoft.com/office/powerpoint/2010/main" val="291779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971995-F3C2-466C-A2C1-B803E90467FA}"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1B7A0-54AB-492D-ACC8-288E70A13D57}" type="slidenum">
              <a:rPr lang="ru-RU" smtClean="0"/>
              <a:t>‹#›</a:t>
            </a:fld>
            <a:endParaRPr lang="ru-RU"/>
          </a:p>
        </p:txBody>
      </p:sp>
    </p:spTree>
    <p:extLst>
      <p:ext uri="{BB962C8B-B14F-4D97-AF65-F5344CB8AC3E}">
        <p14:creationId xmlns:p14="http://schemas.microsoft.com/office/powerpoint/2010/main" val="23123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971995-F3C2-466C-A2C1-B803E90467FA}" type="datetimeFigureOut">
              <a:rPr lang="ru-RU" smtClean="0"/>
              <a:t>12.05.2020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1B7A0-54AB-492D-ACC8-288E70A13D57}" type="slidenum">
              <a:rPr lang="ru-RU" smtClean="0"/>
              <a:t>‹#›</a:t>
            </a:fld>
            <a:endParaRPr lang="ru-RU"/>
          </a:p>
        </p:txBody>
      </p:sp>
    </p:spTree>
    <p:extLst>
      <p:ext uri="{BB962C8B-B14F-4D97-AF65-F5344CB8AC3E}">
        <p14:creationId xmlns:p14="http://schemas.microsoft.com/office/powerpoint/2010/main" val="345681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971995-F3C2-466C-A2C1-B803E90467FA}" type="datetimeFigureOut">
              <a:rPr lang="ru-RU" smtClean="0"/>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1B7A0-54AB-492D-ACC8-288E70A13D57}" type="slidenum">
              <a:rPr lang="ru-RU" smtClean="0"/>
              <a:t>‹#›</a:t>
            </a:fld>
            <a:endParaRPr lang="ru-RU"/>
          </a:p>
        </p:txBody>
      </p:sp>
    </p:spTree>
    <p:extLst>
      <p:ext uri="{BB962C8B-B14F-4D97-AF65-F5344CB8AC3E}">
        <p14:creationId xmlns:p14="http://schemas.microsoft.com/office/powerpoint/2010/main" val="263541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971995-F3C2-466C-A2C1-B803E90467FA}" type="datetimeFigureOut">
              <a:rPr lang="ru-RU" smtClean="0"/>
              <a:t>12.05.2020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B1B7A0-54AB-492D-ACC8-288E70A13D57}" type="slidenum">
              <a:rPr lang="ru-RU" smtClean="0"/>
              <a:t>‹#›</a:t>
            </a:fld>
            <a:endParaRPr lang="ru-RU"/>
          </a:p>
        </p:txBody>
      </p:sp>
    </p:spTree>
    <p:extLst>
      <p:ext uri="{BB962C8B-B14F-4D97-AF65-F5344CB8AC3E}">
        <p14:creationId xmlns:p14="http://schemas.microsoft.com/office/powerpoint/2010/main" val="425683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971995-F3C2-466C-A2C1-B803E90467FA}" type="datetimeFigureOut">
              <a:rPr lang="ru-RU" smtClean="0"/>
              <a:t>12.05.2020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B1B7A0-54AB-492D-ACC8-288E70A13D57}" type="slidenum">
              <a:rPr lang="ru-RU" smtClean="0"/>
              <a:t>‹#›</a:t>
            </a:fld>
            <a:endParaRPr lang="ru-RU"/>
          </a:p>
        </p:txBody>
      </p:sp>
    </p:spTree>
    <p:extLst>
      <p:ext uri="{BB962C8B-B14F-4D97-AF65-F5344CB8AC3E}">
        <p14:creationId xmlns:p14="http://schemas.microsoft.com/office/powerpoint/2010/main" val="224967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971995-F3C2-466C-A2C1-B803E90467FA}" type="datetimeFigureOut">
              <a:rPr lang="ru-RU" smtClean="0"/>
              <a:t>12.05.2020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B1B7A0-54AB-492D-ACC8-288E70A13D57}" type="slidenum">
              <a:rPr lang="ru-RU" smtClean="0"/>
              <a:t>‹#›</a:t>
            </a:fld>
            <a:endParaRPr lang="ru-RU"/>
          </a:p>
        </p:txBody>
      </p:sp>
    </p:spTree>
    <p:extLst>
      <p:ext uri="{BB962C8B-B14F-4D97-AF65-F5344CB8AC3E}">
        <p14:creationId xmlns:p14="http://schemas.microsoft.com/office/powerpoint/2010/main" val="326906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971995-F3C2-466C-A2C1-B803E90467FA}" type="datetimeFigureOut">
              <a:rPr lang="ru-RU" smtClean="0"/>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1B7A0-54AB-492D-ACC8-288E70A13D57}" type="slidenum">
              <a:rPr lang="ru-RU" smtClean="0"/>
              <a:t>‹#›</a:t>
            </a:fld>
            <a:endParaRPr lang="ru-RU"/>
          </a:p>
        </p:txBody>
      </p:sp>
    </p:spTree>
    <p:extLst>
      <p:ext uri="{BB962C8B-B14F-4D97-AF65-F5344CB8AC3E}">
        <p14:creationId xmlns:p14="http://schemas.microsoft.com/office/powerpoint/2010/main" val="279793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971995-F3C2-466C-A2C1-B803E90467FA}" type="datetimeFigureOut">
              <a:rPr lang="ru-RU" smtClean="0"/>
              <a:t>12.05.2020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1B7A0-54AB-492D-ACC8-288E70A13D57}" type="slidenum">
              <a:rPr lang="ru-RU" smtClean="0"/>
              <a:t>‹#›</a:t>
            </a:fld>
            <a:endParaRPr lang="ru-RU"/>
          </a:p>
        </p:txBody>
      </p:sp>
    </p:spTree>
    <p:extLst>
      <p:ext uri="{BB962C8B-B14F-4D97-AF65-F5344CB8AC3E}">
        <p14:creationId xmlns:p14="http://schemas.microsoft.com/office/powerpoint/2010/main" val="62924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71995-F3C2-466C-A2C1-B803E90467FA}" type="datetimeFigureOut">
              <a:rPr lang="ru-RU" smtClean="0"/>
              <a:t>12.05.2020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1B7A0-54AB-492D-ACC8-288E70A13D57}" type="slidenum">
              <a:rPr lang="ru-RU" smtClean="0"/>
              <a:t>‹#›</a:t>
            </a:fld>
            <a:endParaRPr lang="ru-RU"/>
          </a:p>
        </p:txBody>
      </p:sp>
    </p:spTree>
    <p:extLst>
      <p:ext uri="{BB962C8B-B14F-4D97-AF65-F5344CB8AC3E}">
        <p14:creationId xmlns:p14="http://schemas.microsoft.com/office/powerpoint/2010/main" val="10848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5" name="Прямоугольник 4"/>
          <p:cNvSpPr/>
          <p:nvPr/>
        </p:nvSpPr>
        <p:spPr>
          <a:xfrm>
            <a:off x="1115616" y="1268760"/>
            <a:ext cx="7037226" cy="2431435"/>
          </a:xfrm>
          <a:prstGeom prst="rect">
            <a:avLst/>
          </a:prstGeom>
          <a:noFill/>
        </p:spPr>
        <p:txBody>
          <a:bodyPr wrap="square" lIns="91440" tIns="45720" rIns="91440" bIns="45720">
            <a:spAutoFit/>
          </a:bodyPr>
          <a:lstStyle/>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Рекомендации для родителей </a:t>
            </a:r>
          </a:p>
          <a:p>
            <a:pPr algn="ct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по работе с детьми 4-5 лет</a:t>
            </a:r>
          </a:p>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Формировании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лементарных</a:t>
            </a:r>
          </a:p>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Математических Представлений</a:t>
            </a:r>
          </a:p>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(ФЭМП)</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Прямоугольник 10"/>
          <p:cNvSpPr/>
          <p:nvPr/>
        </p:nvSpPr>
        <p:spPr>
          <a:xfrm rot="20893337">
            <a:off x="6321651" y="5185249"/>
            <a:ext cx="660758" cy="1323439"/>
          </a:xfrm>
          <a:prstGeom prst="rect">
            <a:avLst/>
          </a:prstGeom>
          <a:noFill/>
        </p:spPr>
        <p:txBody>
          <a:bodyPr wrap="none" lIns="91440" tIns="45720" rIns="91440" bIns="45720">
            <a:spAutoFit/>
          </a:bodyPr>
          <a:lstStyle/>
          <a:p>
            <a:pPr algn="ctr"/>
            <a:r>
              <a:rPr lang="ru-RU"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ru-RU"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Прямоугольник 11"/>
          <p:cNvSpPr/>
          <p:nvPr/>
        </p:nvSpPr>
        <p:spPr>
          <a:xfrm rot="20893337">
            <a:off x="6391510" y="3722409"/>
            <a:ext cx="1042498" cy="1446550"/>
          </a:xfrm>
          <a:prstGeom prst="rect">
            <a:avLst/>
          </a:prstGeom>
          <a:noFill/>
        </p:spPr>
        <p:txBody>
          <a:bodyPr wrap="square" lIns="91440" tIns="45720" rIns="91440" bIns="45720">
            <a:spAutoFit/>
          </a:bodyPr>
          <a:lstStyle/>
          <a:p>
            <a:pPr algn="ctr"/>
            <a:r>
              <a:rPr lang="ru-RU" sz="8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5</a:t>
            </a:r>
            <a:endParaRPr lang="ru-RU" sz="8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3" name="Прямоугольник 12"/>
          <p:cNvSpPr/>
          <p:nvPr/>
        </p:nvSpPr>
        <p:spPr>
          <a:xfrm rot="20893337">
            <a:off x="4804608" y="4842107"/>
            <a:ext cx="535724" cy="923330"/>
          </a:xfrm>
          <a:prstGeom prst="rect">
            <a:avLst/>
          </a:prstGeom>
          <a:noFill/>
        </p:spPr>
        <p:txBody>
          <a:bodyPr wrap="none" lIns="91440" tIns="45720" rIns="91440" bIns="45720">
            <a:spAutoFit/>
          </a:bodyPr>
          <a:lstStyle/>
          <a:p>
            <a:pPr algn="ct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a:t>
            </a: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4" name="Прямоугольник 13"/>
          <p:cNvSpPr/>
          <p:nvPr/>
        </p:nvSpPr>
        <p:spPr>
          <a:xfrm rot="20893337">
            <a:off x="3076418" y="3978012"/>
            <a:ext cx="535723" cy="923330"/>
          </a:xfrm>
          <a:prstGeom prst="rect">
            <a:avLst/>
          </a:prstGeom>
          <a:noFill/>
        </p:spPr>
        <p:txBody>
          <a:bodyPr wrap="none" lIns="91440" tIns="45720" rIns="91440" bIns="45720">
            <a:spAutoFit/>
          </a:bodyPr>
          <a:lstStyle/>
          <a:p>
            <a:pPr algn="ctr"/>
            <a:r>
              <a:rPr lang="ru-RU"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Прямоугольник 14"/>
          <p:cNvSpPr/>
          <p:nvPr/>
        </p:nvSpPr>
        <p:spPr>
          <a:xfrm rot="20893337">
            <a:off x="2572362" y="5197018"/>
            <a:ext cx="535724" cy="923330"/>
          </a:xfrm>
          <a:prstGeom prst="rect">
            <a:avLst/>
          </a:prstGeom>
          <a:noFill/>
        </p:spPr>
        <p:txBody>
          <a:bodyPr wrap="none" lIns="91440" tIns="45720" rIns="91440" bIns="45720">
            <a:spAutoFit/>
          </a:bodyPr>
          <a:lstStyle/>
          <a:p>
            <a:pPr algn="ct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sp>
        <p:nvSpPr>
          <p:cNvPr id="16" name="Прямоугольник 15"/>
          <p:cNvSpPr/>
          <p:nvPr/>
        </p:nvSpPr>
        <p:spPr>
          <a:xfrm rot="20893337">
            <a:off x="1097131" y="4281447"/>
            <a:ext cx="905901" cy="1323439"/>
          </a:xfrm>
          <a:prstGeom prst="rect">
            <a:avLst/>
          </a:prstGeom>
          <a:noFill/>
        </p:spPr>
        <p:txBody>
          <a:bodyPr wrap="square" lIns="91440" tIns="45720" rIns="91440" bIns="45720">
            <a:spAutoFit/>
          </a:bodyPr>
          <a:lstStyle/>
          <a:p>
            <a:pPr algn="ctr"/>
            <a:r>
              <a:rPr lang="ru-RU" sz="8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a:t>
            </a:r>
            <a:endParaRPr lang="ru-RU" sz="8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62220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99592" y="1321380"/>
            <a:ext cx="6552728" cy="4555093"/>
          </a:xfrm>
          <a:prstGeom prst="rect">
            <a:avLst/>
          </a:prstGeom>
        </p:spPr>
        <p:txBody>
          <a:bodyPr wrap="square">
            <a:spAutoFit/>
          </a:bodyPr>
          <a:lstStyle/>
          <a:p>
            <a:pPr algn="just"/>
            <a:r>
              <a:rPr lang="ru-RU" b="1" dirty="0" smtClean="0"/>
              <a:t> </a:t>
            </a:r>
            <a:r>
              <a:rPr lang="ru-RU" sz="1600" b="1" dirty="0" smtClean="0">
                <a:latin typeface="Bitter" pitchFamily="50" charset="-52"/>
              </a:rPr>
              <a:t>Игры для сенсорного развития:</a:t>
            </a:r>
          </a:p>
          <a:p>
            <a:pPr algn="just"/>
            <a:r>
              <a:rPr lang="ru-RU" sz="1600" dirty="0" smtClean="0">
                <a:latin typeface="Bitter" pitchFamily="50" charset="-52"/>
              </a:rPr>
              <a:t>- на закрепление цвета предмета: «Разноцветные бусы», «Поставь букет в вазу»,</a:t>
            </a:r>
          </a:p>
          <a:p>
            <a:pPr algn="just"/>
            <a:r>
              <a:rPr lang="ru-RU" sz="1600" dirty="0" smtClean="0">
                <a:latin typeface="Bitter" pitchFamily="50" charset="-52"/>
              </a:rPr>
              <a:t>«Угостим медведя ягодой» и т. п. Играя в эти игры, дети учатся группировать,</a:t>
            </a:r>
          </a:p>
          <a:p>
            <a:pPr algn="just"/>
            <a:r>
              <a:rPr lang="ru-RU" sz="1600" dirty="0" smtClean="0">
                <a:latin typeface="Bitter" pitchFamily="50" charset="-52"/>
              </a:rPr>
              <a:t>соотносить предметы по цвету.</a:t>
            </a:r>
          </a:p>
          <a:p>
            <a:pPr algn="just"/>
            <a:r>
              <a:rPr lang="ru-RU" sz="1600" dirty="0" smtClean="0">
                <a:latin typeface="Bitter" pitchFamily="50" charset="-52"/>
              </a:rPr>
              <a:t>- на закрепление формы предмета: </a:t>
            </a:r>
          </a:p>
          <a:p>
            <a:pPr algn="just"/>
            <a:r>
              <a:rPr lang="ru-RU" sz="1600" dirty="0" smtClean="0">
                <a:latin typeface="Bitter" pitchFamily="50" charset="-52"/>
              </a:rPr>
              <a:t>«Какой это формы? », «Круг, Квадрат»,</a:t>
            </a:r>
          </a:p>
          <a:p>
            <a:pPr algn="just"/>
            <a:r>
              <a:rPr lang="ru-RU" sz="1600" dirty="0" smtClean="0">
                <a:latin typeface="Bitter" pitchFamily="50" charset="-52"/>
              </a:rPr>
              <a:t>«Заплатки для коврика», «Заштопай штанишки» и т. п. В этих играх дети учатся</a:t>
            </a:r>
          </a:p>
          <a:p>
            <a:pPr algn="just"/>
            <a:r>
              <a:rPr lang="ru-RU" sz="1600" dirty="0" smtClean="0">
                <a:latin typeface="Bitter" pitchFamily="50" charset="-52"/>
              </a:rPr>
              <a:t>различать, группировать предметы по форме, вставлять предметы данной формы в</a:t>
            </a:r>
          </a:p>
          <a:p>
            <a:pPr algn="just"/>
            <a:r>
              <a:rPr lang="ru-RU" sz="1600" dirty="0" smtClean="0">
                <a:latin typeface="Bitter" pitchFamily="50" charset="-52"/>
              </a:rPr>
              <a:t>соответствующие для них отверстия.</a:t>
            </a:r>
          </a:p>
          <a:p>
            <a:pPr algn="just"/>
            <a:r>
              <a:rPr lang="ru-RU" sz="1600" dirty="0" smtClean="0">
                <a:latin typeface="Bitter" pitchFamily="50" charset="-52"/>
              </a:rPr>
              <a:t>- на закрепление величины предмета: «Большие и маленькие», «Какой мяч больше»,</a:t>
            </a:r>
          </a:p>
          <a:p>
            <a:pPr algn="just"/>
            <a:r>
              <a:rPr lang="ru-RU" sz="1600" dirty="0" smtClean="0">
                <a:latin typeface="Bitter" pitchFamily="50" charset="-52"/>
              </a:rPr>
              <a:t>«Угостим мишку» и т. п. Эти игры учат детей различать, чередовать, группировать</a:t>
            </a:r>
          </a:p>
          <a:p>
            <a:pPr algn="just"/>
            <a:r>
              <a:rPr lang="ru-RU" sz="1600" dirty="0" smtClean="0">
                <a:latin typeface="Bitter" pitchFamily="50" charset="-52"/>
              </a:rPr>
              <a:t>предметы по величине.</a:t>
            </a:r>
            <a:endParaRPr lang="ru-RU" sz="1600" dirty="0">
              <a:latin typeface="Bitter" pitchFamily="50" charset="-52"/>
            </a:endParaRPr>
          </a:p>
        </p:txBody>
      </p:sp>
    </p:spTree>
    <p:extLst>
      <p:ext uri="{BB962C8B-B14F-4D97-AF65-F5344CB8AC3E}">
        <p14:creationId xmlns:p14="http://schemas.microsoft.com/office/powerpoint/2010/main" val="1549702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611560" y="1484784"/>
            <a:ext cx="4176464" cy="4862870"/>
          </a:xfrm>
          <a:prstGeom prst="rect">
            <a:avLst/>
          </a:prstGeom>
        </p:spPr>
        <p:txBody>
          <a:bodyPr wrap="square">
            <a:spAutoFit/>
          </a:bodyPr>
          <a:lstStyle/>
          <a:p>
            <a:pPr algn="ctr"/>
            <a:endParaRPr lang="ru-RU" b="1" dirty="0" smtClean="0"/>
          </a:p>
          <a:p>
            <a:pPr algn="ctr"/>
            <a:r>
              <a:rPr lang="ru-RU" b="1" dirty="0"/>
              <a:t>Формирование элементарных математических представлений</a:t>
            </a:r>
          </a:p>
          <a:p>
            <a:pPr algn="ctr"/>
            <a:endParaRPr lang="ru-RU" b="1" dirty="0"/>
          </a:p>
          <a:p>
            <a:pPr algn="ctr"/>
            <a:r>
              <a:rPr lang="ru-RU" sz="1400" dirty="0">
                <a:latin typeface="Bitter" pitchFamily="50" charset="-52"/>
              </a:rPr>
              <a:t>Продолжать совершенствовать ребенка в счете и отсчете предметов на слух, на ощупь (в пределах 5), формировать умение соотносить форму предметов с геометрическими фигурами (карточки).</a:t>
            </a:r>
          </a:p>
          <a:p>
            <a:pPr algn="ctr"/>
            <a:endParaRPr lang="ru-RU" sz="1400" dirty="0">
              <a:latin typeface="Bitter" pitchFamily="50" charset="-52"/>
            </a:endParaRPr>
          </a:p>
          <a:p>
            <a:pPr algn="ctr"/>
            <a:r>
              <a:rPr lang="ru-RU" sz="1400" dirty="0">
                <a:latin typeface="Bitter" pitchFamily="50" charset="-52"/>
              </a:rPr>
              <a:t>Вам необходимо подготовить числовые карточки с разным количеством кругов (от 1 до 5), предложите ребенку посчитать кружочки на карточках разложив их в хаотичном порядке. Поиграйте с ребенком в  д/и  «Продолжи ряд» (карточка 1, карточка 2, карточка 3),  «Найди предмет» (поищите в комнате предметы и соотнесите их геометрическими фигурами (например телевизор – прямоугольник, картина – квадрат, аквариум – круг, …).</a:t>
            </a:r>
            <a:endParaRPr lang="ru-RU" sz="1400" dirty="0">
              <a:latin typeface="Bitter" pitchFamily="50" charset="-5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812678"/>
            <a:ext cx="2920448" cy="204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15816" y="836712"/>
            <a:ext cx="3024336" cy="369332"/>
          </a:xfrm>
          <a:prstGeom prst="rect">
            <a:avLst/>
          </a:prstGeom>
          <a:noFill/>
        </p:spPr>
        <p:txBody>
          <a:bodyPr wrap="square" rtlCol="0">
            <a:spAutoFit/>
          </a:bodyPr>
          <a:lstStyle/>
          <a:p>
            <a:pPr algn="ctr"/>
            <a:r>
              <a:rPr lang="ru-RU" b="1" dirty="0" smtClean="0"/>
              <a:t>Рекомендации на Май</a:t>
            </a:r>
            <a:endParaRPr lang="ru-RU" b="1"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490" y="4056167"/>
            <a:ext cx="2204894" cy="232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16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27584" y="864002"/>
            <a:ext cx="4176464" cy="2492990"/>
          </a:xfrm>
          <a:prstGeom prst="rect">
            <a:avLst/>
          </a:prstGeom>
        </p:spPr>
        <p:txBody>
          <a:bodyPr wrap="square">
            <a:spAutoFit/>
          </a:bodyPr>
          <a:lstStyle/>
          <a:p>
            <a:pPr algn="ctr"/>
            <a:endParaRPr lang="ru-RU" b="1" dirty="0" smtClean="0"/>
          </a:p>
          <a:p>
            <a:pPr algn="ctr"/>
            <a:r>
              <a:rPr lang="ru-RU" b="1" dirty="0"/>
              <a:t>Формирование элементарных математических представлений</a:t>
            </a:r>
          </a:p>
          <a:p>
            <a:pPr algn="ctr"/>
            <a:endParaRPr lang="ru-RU" b="1" dirty="0"/>
          </a:p>
          <a:p>
            <a:pPr algn="ctr"/>
            <a:r>
              <a:rPr lang="ru-RU" sz="1400" dirty="0" smtClean="0">
                <a:latin typeface="Bitter" pitchFamily="50" charset="-52"/>
              </a:rPr>
              <a:t>Познакомить </a:t>
            </a:r>
            <a:r>
              <a:rPr lang="ru-RU" sz="1400" dirty="0">
                <a:latin typeface="Bitter" pitchFamily="50" charset="-52"/>
              </a:rPr>
              <a:t>детей с делением квадрата на 4 равные части, называть части и сравнивать целое и часть. закреплять умение ориентироваться на листе бумаги, определять стороны, середину и углы листа. Закреплять знание цифр от 0 до 10</a:t>
            </a:r>
            <a:endParaRPr lang="ru-RU" sz="1400" dirty="0">
              <a:latin typeface="Bitter" pitchFamily="50" charset="-5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291" y="908720"/>
            <a:ext cx="2669125" cy="266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721861"/>
            <a:ext cx="5178152" cy="273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88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27584" y="1167710"/>
            <a:ext cx="3096344" cy="4493538"/>
          </a:xfrm>
          <a:prstGeom prst="rect">
            <a:avLst/>
          </a:prstGeom>
        </p:spPr>
        <p:txBody>
          <a:bodyPr wrap="square">
            <a:spAutoFit/>
          </a:bodyPr>
          <a:lstStyle/>
          <a:p>
            <a:pPr algn="ctr"/>
            <a:r>
              <a:rPr lang="ru-RU" b="1" dirty="0" smtClean="0"/>
              <a:t>Формирование </a:t>
            </a:r>
            <a:r>
              <a:rPr lang="ru-RU" b="1" dirty="0"/>
              <a:t>элементарных математических представлений</a:t>
            </a:r>
          </a:p>
          <a:p>
            <a:pPr algn="ctr"/>
            <a:endParaRPr lang="ru-RU" b="1" dirty="0"/>
          </a:p>
          <a:p>
            <a:pPr algn="ctr"/>
            <a:r>
              <a:rPr lang="ru-RU" sz="1400" dirty="0">
                <a:latin typeface="Bitter" pitchFamily="50" charset="-52"/>
              </a:rPr>
              <a:t>Цель: Упражнять в умении различать и называть геометрические фигуры: круг, квадрат, треугольник. Совершенствовать умение сравнивать два предмета по длине и ширине</a:t>
            </a:r>
            <a:r>
              <a:rPr lang="ru-RU" sz="1400" dirty="0" smtClean="0">
                <a:latin typeface="Bitter" pitchFamily="50" charset="-52"/>
              </a:rPr>
              <a:t>, обозначать </a:t>
            </a:r>
            <a:r>
              <a:rPr lang="ru-RU" sz="1400" dirty="0">
                <a:latin typeface="Bitter" pitchFamily="50" charset="-52"/>
              </a:rPr>
              <a:t>результаты сравнения словами: длинный – короткий, длиннее – короче; широкий – узкий, шире – уже. Развивать умение сравнивать предметы по цвету, форме и пространственному расположению.</a:t>
            </a:r>
            <a:endParaRPr lang="ru-RU" sz="1400" dirty="0">
              <a:latin typeface="Bitter" pitchFamily="50" charset="-52"/>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347192"/>
            <a:ext cx="4098032" cy="409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64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99592" y="1321380"/>
            <a:ext cx="4572000" cy="4585871"/>
          </a:xfrm>
          <a:prstGeom prst="rect">
            <a:avLst/>
          </a:prstGeom>
        </p:spPr>
        <p:txBody>
          <a:bodyPr>
            <a:spAutoFit/>
          </a:bodyPr>
          <a:lstStyle/>
          <a:p>
            <a:pPr algn="ctr"/>
            <a:endParaRPr lang="ru-RU" b="1" dirty="0" smtClean="0"/>
          </a:p>
          <a:p>
            <a:pPr algn="ctr"/>
            <a:r>
              <a:rPr lang="ru-RU" b="1" dirty="0" smtClean="0"/>
              <a:t>Уважаемые родители, </a:t>
            </a:r>
            <a:r>
              <a:rPr lang="ru-RU" sz="1600" dirty="0" smtClean="0">
                <a:latin typeface="Bitter" pitchFamily="50" charset="-52"/>
              </a:rPr>
              <a:t>знания, полученные на занятиях, необходимо закреплять в повседневной жизни. Например, готовя обед, обращайте внимание на овощи, фрукты. Спросите, какое количество их пошло на приготовление блюда, какой они формы, величины. Во время чтения книг обращайте внимание детей на характерные особенности животных ( у зайца — длинные уши, короткий хвост, у коровы четыре ноги, у козы рога меньше, чем у оленя и т.д.).</a:t>
            </a:r>
          </a:p>
          <a:p>
            <a:pPr algn="ctr"/>
            <a:endParaRPr lang="ru-RU" sz="1600" dirty="0" smtClean="0">
              <a:latin typeface="Bitter" pitchFamily="50" charset="-52"/>
            </a:endParaRPr>
          </a:p>
          <a:p>
            <a:pPr algn="ctr"/>
            <a:r>
              <a:rPr lang="ru-RU" sz="1600" dirty="0" smtClean="0">
                <a:latin typeface="Bitter" pitchFamily="50" charset="-52"/>
              </a:rPr>
              <a:t>Показывайте детям цифры в окружающем: номер автомобиля, номер автобуса, номер дома, квартиры и т.д.</a:t>
            </a:r>
            <a:endParaRPr lang="ru-RU" sz="1600" dirty="0">
              <a:latin typeface="Bitter" pitchFamily="50" charset="-52"/>
            </a:endParaRPr>
          </a:p>
        </p:txBody>
      </p:sp>
      <p:sp>
        <p:nvSpPr>
          <p:cNvPr id="3" name="Прямоугольник 2"/>
          <p:cNvSpPr/>
          <p:nvPr/>
        </p:nvSpPr>
        <p:spPr>
          <a:xfrm rot="1684357">
            <a:off x="6052501" y="899981"/>
            <a:ext cx="1111787" cy="923330"/>
          </a:xfrm>
          <a:prstGeom prst="rect">
            <a:avLst/>
          </a:prstGeom>
          <a:noFill/>
        </p:spPr>
        <p:txBody>
          <a:bodyPr wrap="square" lIns="91440" tIns="45720" rIns="91440" bIns="45720">
            <a:spAutoFit/>
          </a:bodyPr>
          <a:lstStyle/>
          <a:p>
            <a:pPr algn="ctr"/>
            <a:r>
              <a:rPr lang="ru-RU"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Прямоугольник 4"/>
          <p:cNvSpPr/>
          <p:nvPr/>
        </p:nvSpPr>
        <p:spPr>
          <a:xfrm rot="20893337">
            <a:off x="5908485" y="2465844"/>
            <a:ext cx="535723" cy="923330"/>
          </a:xfrm>
          <a:prstGeom prst="rect">
            <a:avLst/>
          </a:prstGeom>
          <a:noFill/>
        </p:spPr>
        <p:txBody>
          <a:bodyPr wrap="none" lIns="91440" tIns="45720" rIns="91440" bIns="45720">
            <a:sp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Прямоугольник 6"/>
          <p:cNvSpPr/>
          <p:nvPr/>
        </p:nvSpPr>
        <p:spPr>
          <a:xfrm rot="1054425">
            <a:off x="7653801" y="2618244"/>
            <a:ext cx="535724" cy="923330"/>
          </a:xfrm>
          <a:prstGeom prst="rect">
            <a:avLst/>
          </a:prstGeom>
          <a:noFill/>
        </p:spPr>
        <p:txBody>
          <a:bodyPr wrap="none" lIns="91440" tIns="45720" rIns="91440" bIns="45720">
            <a:spAutoFit/>
          </a:bodyPr>
          <a:lstStyle/>
          <a:p>
            <a:pPr algn="ct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Прямоугольник 7"/>
          <p:cNvSpPr/>
          <p:nvPr/>
        </p:nvSpPr>
        <p:spPr>
          <a:xfrm rot="20893337">
            <a:off x="7290301" y="1452603"/>
            <a:ext cx="535724" cy="923330"/>
          </a:xfrm>
          <a:prstGeom prst="rect">
            <a:avLst/>
          </a:prstGeom>
          <a:noFill/>
        </p:spPr>
        <p:txBody>
          <a:bodyPr wrap="none" lIns="91440" tIns="45720" rIns="91440" bIns="45720">
            <a:spAutoFit/>
          </a:bodyPr>
          <a:lstStyle/>
          <a:p>
            <a:pPr algn="ctr"/>
            <a:r>
              <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7</a:t>
            </a: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Прямоугольник 8"/>
          <p:cNvSpPr/>
          <p:nvPr/>
        </p:nvSpPr>
        <p:spPr>
          <a:xfrm rot="20893337">
            <a:off x="6900011" y="4266044"/>
            <a:ext cx="535723" cy="923330"/>
          </a:xfrm>
          <a:prstGeom prst="rect">
            <a:avLst/>
          </a:prstGeom>
          <a:noFill/>
        </p:spPr>
        <p:txBody>
          <a:bodyPr wrap="none" lIns="91440" tIns="45720" rIns="91440" bIns="45720">
            <a:spAutoFit/>
          </a:bodyPr>
          <a:lstStyle/>
          <a:p>
            <a:pPr algn="ctr"/>
            <a:r>
              <a:rPr lang="ru-RU"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Прямоугольник 9"/>
          <p:cNvSpPr/>
          <p:nvPr/>
        </p:nvSpPr>
        <p:spPr>
          <a:xfrm rot="20893337">
            <a:off x="6060885" y="3473956"/>
            <a:ext cx="535723" cy="923330"/>
          </a:xfrm>
          <a:prstGeom prst="rect">
            <a:avLst/>
          </a:prstGeom>
          <a:noFill/>
        </p:spPr>
        <p:txBody>
          <a:bodyPr wrap="none" lIns="91440" tIns="45720" rIns="91440" bIns="45720">
            <a:spAutoFit/>
          </a:bodyPr>
          <a:lstStyle/>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Прямоугольник 10"/>
          <p:cNvSpPr/>
          <p:nvPr/>
        </p:nvSpPr>
        <p:spPr>
          <a:xfrm rot="20893337">
            <a:off x="6820902" y="2461369"/>
            <a:ext cx="529312" cy="923330"/>
          </a:xfrm>
          <a:prstGeom prst="rect">
            <a:avLst/>
          </a:prstGeom>
          <a:noFill/>
        </p:spPr>
        <p:txBody>
          <a:bodyPr wrap="none" lIns="91440" tIns="45720" rIns="91440" bIns="45720">
            <a:spAutoFit/>
          </a:bodyPr>
          <a:lstStyle/>
          <a:p>
            <a:pPr algn="ctr"/>
            <a:r>
              <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2" name="Прямоугольник 11"/>
          <p:cNvSpPr/>
          <p:nvPr/>
        </p:nvSpPr>
        <p:spPr>
          <a:xfrm rot="20893337">
            <a:off x="7398366" y="3540834"/>
            <a:ext cx="396262" cy="923330"/>
          </a:xfrm>
          <a:prstGeom prst="rect">
            <a:avLst/>
          </a:prstGeom>
          <a:noFill/>
        </p:spPr>
        <p:txBody>
          <a:bodyPr wrap="none" lIns="91440" tIns="45720" rIns="91440" bIns="45720">
            <a:spAutoFit/>
          </a:bodyPr>
          <a:lstStyle/>
          <a:p>
            <a:pPr algn="ctr"/>
            <a:r>
              <a:rPr lang="ru-RU"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84301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99592" y="1321380"/>
            <a:ext cx="5616624" cy="4093428"/>
          </a:xfrm>
          <a:prstGeom prst="rect">
            <a:avLst/>
          </a:prstGeom>
        </p:spPr>
        <p:txBody>
          <a:bodyPr wrap="square">
            <a:spAutoFit/>
          </a:bodyPr>
          <a:lstStyle/>
          <a:p>
            <a:r>
              <a:rPr lang="ru-RU" sz="2000" dirty="0" smtClean="0">
                <a:latin typeface="Bitter" pitchFamily="50" charset="-52"/>
              </a:rPr>
              <a:t>Понятие «формирование математических способностей» является довольно</a:t>
            </a:r>
          </a:p>
          <a:p>
            <a:r>
              <a:rPr lang="ru-RU" sz="2000" dirty="0" smtClean="0">
                <a:latin typeface="Bitter" pitchFamily="50" charset="-52"/>
              </a:rPr>
              <a:t>сложным и комплексным. Оно состоит из взаимосвязанных и взаимообусловленных</a:t>
            </a:r>
          </a:p>
          <a:p>
            <a:r>
              <a:rPr lang="ru-RU" sz="2000" dirty="0" smtClean="0">
                <a:latin typeface="Bitter" pitchFamily="50" charset="-52"/>
              </a:rPr>
              <a:t>представлений о пространстве, форме, величине, времени, количестве, которые</a:t>
            </a:r>
          </a:p>
          <a:p>
            <a:r>
              <a:rPr lang="ru-RU" sz="2000" dirty="0" smtClean="0">
                <a:latin typeface="Bitter" pitchFamily="50" charset="-52"/>
              </a:rPr>
              <a:t>необходимы для познавательного развития ребенка.</a:t>
            </a:r>
          </a:p>
          <a:p>
            <a:endParaRPr lang="ru-RU" sz="2000" dirty="0" smtClean="0">
              <a:latin typeface="Bitter" pitchFamily="50" charset="-52"/>
            </a:endParaRPr>
          </a:p>
          <a:p>
            <a:r>
              <a:rPr lang="ru-RU" sz="2000" dirty="0" smtClean="0">
                <a:latin typeface="Bitter" pitchFamily="50" charset="-52"/>
              </a:rPr>
              <a:t>Что же важно знать?</a:t>
            </a:r>
            <a:endParaRPr lang="ru-RU" sz="2000" dirty="0">
              <a:latin typeface="Bitter" pitchFamily="50" charset="-52"/>
            </a:endParaRPr>
          </a:p>
          <a:p>
            <a:endParaRPr lang="ru-RU" sz="2000" dirty="0">
              <a:latin typeface="Bitter" pitchFamily="50" charset="-52"/>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7520" y="3789040"/>
            <a:ext cx="2382912" cy="238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26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99592" y="1321380"/>
            <a:ext cx="4572000" cy="4031873"/>
          </a:xfrm>
          <a:prstGeom prst="rect">
            <a:avLst/>
          </a:prstGeom>
        </p:spPr>
        <p:txBody>
          <a:bodyPr>
            <a:spAutoFit/>
          </a:bodyPr>
          <a:lstStyle/>
          <a:p>
            <a:pPr algn="ctr"/>
            <a:r>
              <a:rPr lang="ru-RU" sz="1600" b="1" dirty="0" smtClean="0">
                <a:latin typeface="Bitter" pitchFamily="50" charset="-52"/>
              </a:rPr>
              <a:t>Геометрические фигуры</a:t>
            </a:r>
          </a:p>
          <a:p>
            <a:endParaRPr lang="ru-RU" sz="1600" dirty="0" smtClean="0">
              <a:latin typeface="Bitter" pitchFamily="50" charset="-52"/>
            </a:endParaRPr>
          </a:p>
          <a:p>
            <a:r>
              <a:rPr lang="ru-RU" sz="1600" dirty="0" smtClean="0">
                <a:latin typeface="Bitter" pitchFamily="50" charset="-52"/>
              </a:rPr>
              <a:t>Необходимо знать: квадрат, круг, треугольник, овал, прямоугольник. Видеть отличия шара от круга, треугольника от призмы, куба от квадрата.</a:t>
            </a:r>
          </a:p>
          <a:p>
            <a:endParaRPr lang="ru-RU" sz="1600" dirty="0" smtClean="0">
              <a:latin typeface="Bitter" pitchFamily="50" charset="-52"/>
            </a:endParaRPr>
          </a:p>
          <a:p>
            <a:r>
              <a:rPr lang="ru-RU" sz="1600" dirty="0" smtClean="0">
                <a:latin typeface="Bitter" pitchFamily="50" charset="-52"/>
              </a:rPr>
              <a:t>На прогулке или дома можно предложить нарисовать квадрат, а затем подумать и сказать, что может быть такой.</a:t>
            </a:r>
          </a:p>
          <a:p>
            <a:endParaRPr lang="ru-RU" sz="1600" dirty="0" smtClean="0">
              <a:latin typeface="Bitter" pitchFamily="50" charset="-52"/>
            </a:endParaRPr>
          </a:p>
          <a:p>
            <a:r>
              <a:rPr lang="ru-RU" sz="1600" dirty="0" smtClean="0">
                <a:latin typeface="Bitter" pitchFamily="50" charset="-52"/>
              </a:rPr>
              <a:t>Из счетных палочек выложить квадрат, треугольник, прямоугольник. Находить и называть в окружении предметы заданной формы.</a:t>
            </a:r>
            <a:endParaRPr lang="ru-RU" sz="1600" dirty="0">
              <a:latin typeface="Bitter" pitchFamily="50" charset="-52"/>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1260" y="1196752"/>
            <a:ext cx="309519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20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99592" y="1321380"/>
            <a:ext cx="4572000" cy="4524315"/>
          </a:xfrm>
          <a:prstGeom prst="rect">
            <a:avLst/>
          </a:prstGeom>
        </p:spPr>
        <p:txBody>
          <a:bodyPr>
            <a:spAutoFit/>
          </a:bodyPr>
          <a:lstStyle/>
          <a:p>
            <a:pPr algn="ctr"/>
            <a:r>
              <a:rPr lang="ru-RU" sz="1600" b="1" dirty="0" smtClean="0">
                <a:latin typeface="Bitter" pitchFamily="50" charset="-52"/>
              </a:rPr>
              <a:t>Ориентировка в пространстве</a:t>
            </a:r>
          </a:p>
          <a:p>
            <a:pPr algn="ctr"/>
            <a:endParaRPr lang="ru-RU" sz="1600" b="1" dirty="0" smtClean="0">
              <a:latin typeface="Bitter" pitchFamily="50" charset="-52"/>
            </a:endParaRPr>
          </a:p>
          <a:p>
            <a:r>
              <a:rPr lang="ru-RU" sz="1600" dirty="0" smtClean="0">
                <a:latin typeface="Bitter" pitchFamily="50" charset="-52"/>
              </a:rPr>
              <a:t>Необходимо знать: направления впереди, сзади, справа, слева, внизу, наверху, над, под.</a:t>
            </a:r>
          </a:p>
          <a:p>
            <a:endParaRPr lang="ru-RU" sz="1600" dirty="0" smtClean="0">
              <a:latin typeface="Bitter" pitchFamily="50" charset="-52"/>
            </a:endParaRPr>
          </a:p>
          <a:p>
            <a:r>
              <a:rPr lang="ru-RU" sz="1600" dirty="0" smtClean="0">
                <a:latin typeface="Bitter" pitchFamily="50" charset="-52"/>
              </a:rPr>
              <a:t>«Что, где?» Бросаем мяч в руки ребенку и спрашиваем: Что перед тобой? (Ребенок, отвечая, бросает мяч обратно). Что за тобой? Кто слева от тебя? Часы справа или слева от тебя?</a:t>
            </a:r>
          </a:p>
          <a:p>
            <a:endParaRPr lang="ru-RU" sz="1600" dirty="0" smtClean="0">
              <a:latin typeface="Bitter" pitchFamily="50" charset="-52"/>
            </a:endParaRPr>
          </a:p>
          <a:p>
            <a:r>
              <a:rPr lang="ru-RU" sz="1600" dirty="0" smtClean="0">
                <a:latin typeface="Bitter" pitchFamily="50" charset="-52"/>
              </a:rPr>
              <a:t>«Куда пойдешь и что найдешь?» Спрятать в разных местах игрушки.</a:t>
            </a:r>
          </a:p>
          <a:p>
            <a:endParaRPr lang="ru-RU" sz="1600" dirty="0" smtClean="0">
              <a:latin typeface="Bitter" pitchFamily="50" charset="-52"/>
            </a:endParaRPr>
          </a:p>
          <a:p>
            <a:r>
              <a:rPr lang="ru-RU" sz="1600" dirty="0" smtClean="0">
                <a:latin typeface="Bitter" pitchFamily="50" charset="-52"/>
              </a:rPr>
              <a:t>Направо пойдешь – машинку найдешь; налево пойдешь – зайчонка найдешь, назад пойдешь - мячик найдешь.</a:t>
            </a:r>
            <a:endParaRPr lang="ru-RU" sz="1600" dirty="0">
              <a:latin typeface="Bitter" pitchFamily="50" charset="-52"/>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592" y="4587593"/>
            <a:ext cx="3060848" cy="172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0433" y="1109071"/>
            <a:ext cx="2450050" cy="224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93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99592" y="1321380"/>
            <a:ext cx="4572000" cy="4031873"/>
          </a:xfrm>
          <a:prstGeom prst="rect">
            <a:avLst/>
          </a:prstGeom>
        </p:spPr>
        <p:txBody>
          <a:bodyPr>
            <a:spAutoFit/>
          </a:bodyPr>
          <a:lstStyle/>
          <a:p>
            <a:pPr algn="ctr"/>
            <a:r>
              <a:rPr lang="ru-RU" sz="1600" b="1" dirty="0" smtClean="0">
                <a:latin typeface="Bitter" pitchFamily="50" charset="-52"/>
              </a:rPr>
              <a:t>СЧЕТ В ПРЕДЕЛАХ 5</a:t>
            </a:r>
          </a:p>
          <a:p>
            <a:pPr algn="ctr"/>
            <a:endParaRPr lang="ru-RU" sz="1600" b="1" dirty="0" smtClean="0">
              <a:latin typeface="Bitter" pitchFamily="50" charset="-52"/>
            </a:endParaRPr>
          </a:p>
          <a:p>
            <a:r>
              <a:rPr lang="ru-RU" sz="1600" dirty="0" smtClean="0">
                <a:latin typeface="Bitter" pitchFamily="50" charset="-52"/>
              </a:rPr>
              <a:t>Цель занятия: Упражнять детей в счете в пределах пяти; укреплять знание цифр от 1 до 5, умение соотносить количество с цифрой; учить классифицировать предметы по признаку цвета, величины.</a:t>
            </a:r>
          </a:p>
          <a:p>
            <a:endParaRPr lang="ru-RU" sz="1600" dirty="0" smtClean="0">
              <a:latin typeface="Bitter" pitchFamily="50" charset="-52"/>
            </a:endParaRPr>
          </a:p>
          <a:p>
            <a:r>
              <a:rPr lang="ru-RU" sz="1600" dirty="0" smtClean="0">
                <a:latin typeface="Bitter" pitchFamily="50" charset="-52"/>
              </a:rPr>
              <a:t>Рекомендации для родителей</a:t>
            </a:r>
          </a:p>
          <a:p>
            <a:endParaRPr lang="ru-RU" sz="1600" dirty="0" smtClean="0">
              <a:latin typeface="Bitter" pitchFamily="50" charset="-52"/>
            </a:endParaRPr>
          </a:p>
          <a:p>
            <a:r>
              <a:rPr lang="ru-RU" sz="1600" dirty="0" smtClean="0">
                <a:latin typeface="Bitter" pitchFamily="50" charset="-52"/>
              </a:rPr>
              <a:t>Рекомендуем вместе с детьми находить по пять одинаковых предметов, называть пять разных предметов, обращать внимание на цифру 5 в различных ситуациях, например на циферблате, в календаре, в рекламной газете.</a:t>
            </a:r>
            <a:endParaRPr lang="ru-RU" sz="1600" dirty="0">
              <a:latin typeface="Bitter" pitchFamily="50" charset="-52"/>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800" y="2420801"/>
            <a:ext cx="3026489" cy="201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5157192"/>
            <a:ext cx="1584176" cy="99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82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99592" y="1321380"/>
            <a:ext cx="4572000" cy="3970318"/>
          </a:xfrm>
          <a:prstGeom prst="rect">
            <a:avLst/>
          </a:prstGeom>
        </p:spPr>
        <p:txBody>
          <a:bodyPr>
            <a:spAutoFit/>
          </a:bodyPr>
          <a:lstStyle/>
          <a:p>
            <a:pPr algn="ctr"/>
            <a:r>
              <a:rPr lang="ru-RU" b="1" dirty="0" smtClean="0"/>
              <a:t>ИЗМЕРЕНИЕ ПРЕДМЕТОВ</a:t>
            </a:r>
          </a:p>
          <a:p>
            <a:pPr algn="ctr"/>
            <a:endParaRPr lang="ru-RU" b="1" dirty="0" smtClean="0"/>
          </a:p>
          <a:p>
            <a:r>
              <a:rPr lang="ru-RU" dirty="0" smtClean="0"/>
              <a:t>Цель занятия: Учить сравнивать два предмета с помощью условной мерки; упражнять в счете в пределах пяти; учить ориентироваться в пространстве и отражать в речи направление.</a:t>
            </a:r>
          </a:p>
          <a:p>
            <a:endParaRPr lang="ru-RU" dirty="0" smtClean="0"/>
          </a:p>
          <a:p>
            <a:r>
              <a:rPr lang="ru-RU" dirty="0" smtClean="0"/>
              <a:t>Рекомендации для родителей</a:t>
            </a:r>
          </a:p>
          <a:p>
            <a:endParaRPr lang="ru-RU" dirty="0" smtClean="0"/>
          </a:p>
          <a:p>
            <a:r>
              <a:rPr lang="ru-RU" dirty="0" smtClean="0"/>
              <a:t>В повседневной жизни используйте слова «измерить», «померить», «измерение», создавать ситуации, наталкивающие ребенка на измерение.</a:t>
            </a:r>
            <a:endParaRPr lang="ru-RU"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772816"/>
            <a:ext cx="3014464" cy="3995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37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99592" y="1321380"/>
            <a:ext cx="4572000" cy="4031873"/>
          </a:xfrm>
          <a:prstGeom prst="rect">
            <a:avLst/>
          </a:prstGeom>
        </p:spPr>
        <p:txBody>
          <a:bodyPr>
            <a:spAutoFit/>
          </a:bodyPr>
          <a:lstStyle/>
          <a:p>
            <a:pPr algn="ctr"/>
            <a:r>
              <a:rPr lang="ru-RU" sz="1600" b="1" dirty="0" smtClean="0">
                <a:latin typeface="Bitter" pitchFamily="50" charset="-52"/>
              </a:rPr>
              <a:t> Ориентировка во времени</a:t>
            </a:r>
          </a:p>
          <a:p>
            <a:pPr algn="ctr"/>
            <a:endParaRPr lang="ru-RU" sz="1600" b="1" dirty="0" smtClean="0">
              <a:latin typeface="Bitter" pitchFamily="50" charset="-52"/>
            </a:endParaRPr>
          </a:p>
          <a:p>
            <a:r>
              <a:rPr lang="ru-RU" sz="1600" dirty="0" smtClean="0">
                <a:latin typeface="Bitter" pitchFamily="50" charset="-52"/>
              </a:rPr>
              <a:t>Цель занятия: Закрепить представления о времени суток, учить правильно употреблять слова «сегодня», «завтра», «вчера»; упражнять в счете в пределах 5; учить из палочек делать фигуру (треугольник).</a:t>
            </a:r>
          </a:p>
          <a:p>
            <a:endParaRPr lang="ru-RU" sz="1600" dirty="0" smtClean="0">
              <a:latin typeface="Bitter" pitchFamily="50" charset="-52"/>
            </a:endParaRPr>
          </a:p>
          <a:p>
            <a:r>
              <a:rPr lang="ru-RU" sz="1600" dirty="0" smtClean="0">
                <a:latin typeface="Bitter" pitchFamily="50" charset="-52"/>
              </a:rPr>
              <a:t>Рекомендации для родителей</a:t>
            </a:r>
          </a:p>
          <a:p>
            <a:endParaRPr lang="ru-RU" sz="1600" dirty="0" smtClean="0">
              <a:latin typeface="Bitter" pitchFamily="50" charset="-52"/>
            </a:endParaRPr>
          </a:p>
          <a:p>
            <a:r>
              <a:rPr lang="ru-RU" sz="1600" dirty="0" smtClean="0">
                <a:latin typeface="Bitter" pitchFamily="50" charset="-52"/>
              </a:rPr>
              <a:t>Дома  обращайте внимание детей на то, когда происходят те или иные события, используя слова: вчера, сегодня, завтра (что было сегодня, что было вчера и что будут делать завтра).</a:t>
            </a:r>
            <a:endParaRPr lang="ru-RU" sz="1600" dirty="0">
              <a:latin typeface="Bitter" pitchFamily="50" charset="-52"/>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564904"/>
            <a:ext cx="3144011" cy="235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77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99592" y="1124744"/>
            <a:ext cx="4752528" cy="5047536"/>
          </a:xfrm>
          <a:prstGeom prst="rect">
            <a:avLst/>
          </a:prstGeom>
        </p:spPr>
        <p:txBody>
          <a:bodyPr wrap="square">
            <a:spAutoFit/>
          </a:bodyPr>
          <a:lstStyle/>
          <a:p>
            <a:pPr algn="ctr"/>
            <a:r>
              <a:rPr lang="ru-RU" sz="1400" b="1" dirty="0" smtClean="0">
                <a:latin typeface="Bitter" pitchFamily="50" charset="-52"/>
              </a:rPr>
              <a:t>ВЕЛИЧИНА</a:t>
            </a:r>
          </a:p>
          <a:p>
            <a:pPr algn="ctr"/>
            <a:endParaRPr lang="ru-RU" sz="1400" b="1" dirty="0" smtClean="0">
              <a:latin typeface="Bitter" pitchFamily="50" charset="-52"/>
            </a:endParaRPr>
          </a:p>
          <a:p>
            <a:r>
              <a:rPr lang="ru-RU" sz="1400" dirty="0" smtClean="0">
                <a:latin typeface="Bitter" pitchFamily="50" charset="-52"/>
              </a:rPr>
              <a:t>Цель занятия: Упражнять в сравнении предметов по величине и учить отражать в речи этот признак; закрепить название геометрических фигур; упражнять в счете в пределах 5.</a:t>
            </a:r>
          </a:p>
          <a:p>
            <a:endParaRPr lang="ru-RU" sz="1400" dirty="0" smtClean="0">
              <a:latin typeface="Bitter" pitchFamily="50" charset="-52"/>
            </a:endParaRPr>
          </a:p>
          <a:p>
            <a:r>
              <a:rPr lang="ru-RU" sz="1400" dirty="0" smtClean="0">
                <a:latin typeface="Bitter" pitchFamily="50" charset="-52"/>
              </a:rPr>
              <a:t>Рекомендации для родителей. На прогулке</a:t>
            </a:r>
          </a:p>
          <a:p>
            <a:endParaRPr lang="ru-RU" sz="1400" dirty="0" smtClean="0">
              <a:latin typeface="Bitter" pitchFamily="50" charset="-52"/>
            </a:endParaRPr>
          </a:p>
          <a:p>
            <a:r>
              <a:rPr lang="ru-RU" sz="1400" dirty="0" smtClean="0">
                <a:latin typeface="Bitter" pitchFamily="50" charset="-52"/>
              </a:rPr>
              <a:t>Предложите ребенку найти высокие и низкие деревья. Уточните их названия. Посмотрите, как расположены ветки, какой они длины, толщины, какие ветки наверху и какие внизу.</a:t>
            </a:r>
          </a:p>
          <a:p>
            <a:endParaRPr lang="ru-RU" sz="1400" dirty="0" smtClean="0">
              <a:latin typeface="Bitter" pitchFamily="50" charset="-52"/>
            </a:endParaRPr>
          </a:p>
          <a:p>
            <a:r>
              <a:rPr lang="ru-RU" sz="1400" dirty="0" smtClean="0">
                <a:latin typeface="Bitter" pitchFamily="50" charset="-52"/>
              </a:rPr>
              <a:t>На земле начертите пять клеток в один ряд. В каждую положите по одному предмету, например желудь, камушек, веточку и т.д.</a:t>
            </a:r>
          </a:p>
          <a:p>
            <a:endParaRPr lang="ru-RU" sz="1400" dirty="0" smtClean="0">
              <a:latin typeface="Bitter" pitchFamily="50" charset="-52"/>
            </a:endParaRPr>
          </a:p>
          <a:p>
            <a:r>
              <a:rPr lang="ru-RU" sz="1400" dirty="0" smtClean="0">
                <a:latin typeface="Bitter" pitchFamily="50" charset="-52"/>
              </a:rPr>
              <a:t>Ребенок закрывает глаза, в это время предметы меняются местами или убирается один предмет. Открыв глаза, дети, пользуясь порядковым счетом, должны сказать, в которой по счету клетке произошли изменения.</a:t>
            </a:r>
            <a:endParaRPr lang="ru-RU" sz="1400" dirty="0">
              <a:latin typeface="Bitter" pitchFamily="50" charset="-52"/>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484784"/>
            <a:ext cx="2410592" cy="180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580" y="3625656"/>
            <a:ext cx="1963812" cy="275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54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495147"/>
            <a:ext cx="3168352" cy="246221"/>
          </a:xfrm>
          <a:prstGeom prst="rect">
            <a:avLst/>
          </a:prstGeom>
          <a:noFill/>
        </p:spPr>
        <p:txBody>
          <a:bodyPr wrap="square" rtlCol="0">
            <a:spAutoFit/>
          </a:bodyPr>
          <a:lstStyle/>
          <a:p>
            <a:pPr algn="ctr"/>
            <a:r>
              <a:rPr lang="ru-RU" sz="1000" dirty="0" smtClean="0">
                <a:latin typeface="Bitter" pitchFamily="50" charset="-52"/>
              </a:rPr>
              <a:t>МБДОУ д/с №45 «</a:t>
            </a:r>
            <a:r>
              <a:rPr lang="ru-RU" sz="1000" dirty="0" err="1" smtClean="0">
                <a:latin typeface="Bitter" pitchFamily="50" charset="-52"/>
              </a:rPr>
              <a:t>Анкудиновский</a:t>
            </a:r>
            <a:r>
              <a:rPr lang="ru-RU" sz="1000" dirty="0" smtClean="0">
                <a:latin typeface="Bitter" pitchFamily="50" charset="-52"/>
              </a:rPr>
              <a:t> парк»</a:t>
            </a:r>
            <a:endParaRPr lang="ru-RU" sz="1000" dirty="0">
              <a:latin typeface="Bitter" pitchFamily="50" charset="-52"/>
            </a:endParaRPr>
          </a:p>
        </p:txBody>
      </p:sp>
      <p:sp>
        <p:nvSpPr>
          <p:cNvPr id="2" name="Прямоугольник 1"/>
          <p:cNvSpPr/>
          <p:nvPr/>
        </p:nvSpPr>
        <p:spPr>
          <a:xfrm>
            <a:off x="899592" y="764704"/>
            <a:ext cx="7488832" cy="5786199"/>
          </a:xfrm>
          <a:prstGeom prst="rect">
            <a:avLst/>
          </a:prstGeom>
        </p:spPr>
        <p:txBody>
          <a:bodyPr wrap="square">
            <a:spAutoFit/>
          </a:bodyPr>
          <a:lstStyle/>
          <a:p>
            <a:pPr algn="just"/>
            <a:r>
              <a:rPr lang="ru-RU" b="1" dirty="0" smtClean="0"/>
              <a:t>            </a:t>
            </a:r>
            <a:r>
              <a:rPr lang="ru-RU" sz="1600" dirty="0" smtClean="0">
                <a:latin typeface="Bitter" pitchFamily="50" charset="-52"/>
              </a:rPr>
              <a:t>Формированию у детей математических представлений способствует использование разнообразных дидактических игр. Дидактические игры – игры, в которых познавательная деятельность сочетается с игровой деятельностью. С одной стороны, дидактическая игра – одна из форм обучающего воздействия взрослого на ребенка, а с другой – игра является основным видом самостоятельной деятельности детей. А самостоятельная игровая деятельность осуществляется лишь в том случае, если дети проявляют интерес к игре, ее правилам и действиям.</a:t>
            </a:r>
          </a:p>
          <a:p>
            <a:pPr algn="just"/>
            <a:endParaRPr lang="ru-RU" sz="1600" dirty="0" smtClean="0">
              <a:latin typeface="Bitter" pitchFamily="50" charset="-52"/>
            </a:endParaRPr>
          </a:p>
          <a:p>
            <a:pPr algn="just"/>
            <a:r>
              <a:rPr lang="ru-RU" sz="1600" dirty="0" smtClean="0">
                <a:latin typeface="Bitter" pitchFamily="50" charset="-52"/>
              </a:rPr>
              <a:t>Дидактическая игра – явление сложное, но в ней отчетливо обнаруживается структура. Одним из элементов игры является дидактическая задача, которая определяется целью обучающего и воспитательного действия. Вторым элементом является содержание. Успешность игры – в ее результативности, поэтому подготовка к игре – это уточнение имеющего багажа и умений или формирование</a:t>
            </a:r>
          </a:p>
          <a:p>
            <a:pPr algn="just"/>
            <a:r>
              <a:rPr lang="ru-RU" sz="1600" dirty="0" smtClean="0">
                <a:latin typeface="Bitter" pitchFamily="50" charset="-52"/>
              </a:rPr>
              <a:t>их. Третьим элементом игры являются правила. Они определяют характер и способ игровых действий, организуют и направляют поведение детей. Четвертый элемент – игровые действия, поступки, которые совершает каждый участник игры для достижения результата. Они активизируют интерес к дидактической игре. Пятый элемент – результат. Показатель уровня достижения детей в усвоении знаний, и развитие умственной деятельности, взаимоотношений.</a:t>
            </a:r>
            <a:endParaRPr lang="ru-RU" sz="1600" dirty="0">
              <a:latin typeface="Bitter" pitchFamily="50" charset="-52"/>
            </a:endParaRPr>
          </a:p>
        </p:txBody>
      </p:sp>
    </p:spTree>
    <p:extLst>
      <p:ext uri="{BB962C8B-B14F-4D97-AF65-F5344CB8AC3E}">
        <p14:creationId xmlns:p14="http://schemas.microsoft.com/office/powerpoint/2010/main" val="26978769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85</TotalTime>
  <Words>1339</Words>
  <Application>Microsoft Office PowerPoint</Application>
  <PresentationFormat>Экран (4:3)</PresentationFormat>
  <Paragraphs>121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Таисия</dc:creator>
  <cp:lastModifiedBy>Таисия</cp:lastModifiedBy>
  <cp:revision>26</cp:revision>
  <dcterms:created xsi:type="dcterms:W3CDTF">2020-05-10T18:00:40Z</dcterms:created>
  <dcterms:modified xsi:type="dcterms:W3CDTF">2020-05-11T22:44:47Z</dcterms:modified>
</cp:coreProperties>
</file>